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activeX/activeX2.xml" ContentType="application/vnd.ms-office.activeX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46"/>
  </p:notesMasterIdLst>
  <p:sldIdLst>
    <p:sldId id="293" r:id="rId3"/>
    <p:sldId id="294" r:id="rId4"/>
    <p:sldId id="316" r:id="rId5"/>
    <p:sldId id="295" r:id="rId6"/>
    <p:sldId id="296" r:id="rId7"/>
    <p:sldId id="297" r:id="rId8"/>
    <p:sldId id="298" r:id="rId9"/>
    <p:sldId id="299" r:id="rId10"/>
    <p:sldId id="303" r:id="rId11"/>
    <p:sldId id="300" r:id="rId12"/>
    <p:sldId id="304" r:id="rId13"/>
    <p:sldId id="301" r:id="rId14"/>
    <p:sldId id="305" r:id="rId15"/>
    <p:sldId id="292" r:id="rId16"/>
    <p:sldId id="307" r:id="rId17"/>
    <p:sldId id="306" r:id="rId18"/>
    <p:sldId id="308" r:id="rId19"/>
    <p:sldId id="309" r:id="rId20"/>
    <p:sldId id="310" r:id="rId21"/>
    <p:sldId id="326" r:id="rId22"/>
    <p:sldId id="312" r:id="rId23"/>
    <p:sldId id="313" r:id="rId24"/>
    <p:sldId id="327" r:id="rId25"/>
    <p:sldId id="328" r:id="rId26"/>
    <p:sldId id="311" r:id="rId27"/>
    <p:sldId id="314" r:id="rId28"/>
    <p:sldId id="315" r:id="rId29"/>
    <p:sldId id="317" r:id="rId30"/>
    <p:sldId id="318" r:id="rId31"/>
    <p:sldId id="320" r:id="rId32"/>
    <p:sldId id="322" r:id="rId33"/>
    <p:sldId id="323" r:id="rId34"/>
    <p:sldId id="324" r:id="rId35"/>
    <p:sldId id="319" r:id="rId36"/>
    <p:sldId id="325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FF00"/>
    <a:srgbClr val="080808"/>
    <a:srgbClr val="1C1C1C"/>
    <a:srgbClr val="000000"/>
    <a:srgbClr val="FF0000"/>
    <a:srgbClr val="00FF00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0877" autoAdjust="0"/>
  </p:normalViewPr>
  <p:slideViewPr>
    <p:cSldViewPr>
      <p:cViewPr varScale="1">
        <p:scale>
          <a:sx n="68" d="100"/>
          <a:sy n="68" d="100"/>
        </p:scale>
        <p:origin x="-14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25396"/>
  <ax:ocxPr ax:name="_cy" ax:value="17568"/>
  <ax:ocxPr ax:name="FlashVars" ax:value=""/>
  <ax:ocxPr ax:name="Movie" ax:value="C:\Documents and Settings\advmed\Desktop\PC_SWFs\MidLatCyclone.swf"/>
  <ax:ocxPr ax:name="Src" ax:value="C:\Documents and Settings\advmed\Desktop\PC_SWFs\MidLatCyclone.swf"/>
  <ax:ocxPr ax:name="WMode" ax:value="Window"/>
  <ax:ocxPr ax:name="Play" ax:value="0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-1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25396"/>
  <ax:ocxPr ax:name="_cy" ax:value="17568"/>
  <ax:ocxPr ax:name="FlashVars" ax:value=""/>
  <ax:ocxPr ax:name="Movie" ax:value="C:\Documents and Settings\advmed\Desktop\PC_SWFs\JetRossby.swf"/>
  <ax:ocxPr ax:name="Src" ax:value="C:\Documents and Settings\advmed\Desktop\PC_SWFs\JetRossby.swf"/>
  <ax:ocxPr ax:name="WMode" ax:value="Window"/>
  <ax:ocxPr ax:name="Play" ax:value="0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-1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3BD5B5A-2314-4576-83B8-F4B1F17D4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0203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8A762DB-2B6A-4D15-B390-717D22409EC3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D83CA2-BC9B-483D-BC7B-FF4419A84C0E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57BAB57-DD18-4293-B297-8AD2011E4285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7FA236-B942-4762-A033-850ACE43B8D2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230598-693B-4292-A8E8-67E6FD37BD3D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6220EDB-E00D-488C-B1BA-E8FFBDA9EFA9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800" smtClean="0">
                <a:solidFill>
                  <a:srgbClr val="FF0000"/>
                </a:solidFill>
              </a:rPr>
              <a:t>To view this animation, click “View” and then “Slide Show” on the top navigation bar.</a:t>
            </a: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8B12A99-3E2F-49AD-B8AF-24952A21F45B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22F77DB-9254-41FE-8BD6-EB6C1079B463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33EA05-79F2-49EF-9C23-1AA5204D82A5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22D4145-7609-49CE-AB18-BB9A010A52F8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F744B8-F54F-4F2E-942E-4CF487ADFD38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C938E1B-53B2-4A12-9FE7-6D69C9FC42CD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C530BF-BF28-4BC1-94F3-39D2BCBB07D6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800" smtClean="0">
                <a:solidFill>
                  <a:srgbClr val="FF0000"/>
                </a:solidFill>
              </a:rPr>
              <a:t>To view this animation, click “View” and then “Slide Show” on the top navigation bar.</a:t>
            </a: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1DEC87B-1F17-445C-A5B3-4FAF5004E1D6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46C2488-4D3E-4FEF-82FD-962AA680432F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46C2488-4D3E-4FEF-82FD-962AA680432F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46C2488-4D3E-4FEF-82FD-962AA680432F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8B9435-8087-4883-8524-F77C701F3271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C0B4F9-A863-4AC5-9605-E56BA5F93545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BF9938-4769-4924-8761-6E74388E6C78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FD26F39-90B6-433F-A19D-6A5DD7C477A1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262028-4EA8-4DCE-AB2D-D01A90D4E574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F4A562E-6AFE-4013-912A-0A0FC1F95BE3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5A9C9FA-54FC-4C5A-A81C-777C7DEC7C26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5C3AC0-4339-4909-A1AE-6566CD7CA58C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A4A4B16-551A-4802-BAA6-40FE22735F83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42AE82-BACE-4496-BF6B-E1AD1FB4682E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721EEEA-E3B9-4885-B100-061EDCD59905}" type="slidenum">
              <a:rPr lang="en-US" sz="1200"/>
              <a:pPr eaLnBrk="1" hangingPunct="1"/>
              <a:t>34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1DE1F3-D09E-4EE8-AD24-4206EB4A1E00}" type="slidenum">
              <a:rPr lang="en-US" sz="1200"/>
              <a:pPr eaLnBrk="1" hangingPunct="1"/>
              <a:t>35</a:t>
            </a:fld>
            <a:endParaRPr 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B9028F-3362-4132-862B-D9EA623A8FA8}" type="slidenum">
              <a:rPr lang="en-US" sz="1200"/>
              <a:pPr eaLnBrk="1" hangingPunct="1"/>
              <a:t>36</a:t>
            </a:fld>
            <a:endParaRPr 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D4E929-C8F2-45B2-A667-5DEE21A77DC3}" type="slidenum">
              <a:rPr lang="en-US" sz="1200"/>
              <a:pPr eaLnBrk="1" hangingPunct="1"/>
              <a:t>37</a:t>
            </a:fld>
            <a:endParaRPr 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2847376-A0F6-4025-88F8-7EF4D85C3BE1}" type="slidenum">
              <a:rPr lang="en-US" sz="1200"/>
              <a:pPr eaLnBrk="1" hangingPunct="1"/>
              <a:t>38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CB5A90A-B87A-403A-B84E-10B341A80425}" type="slidenum">
              <a:rPr lang="en-US" sz="1200"/>
              <a:pPr eaLnBrk="1" hangingPunct="1"/>
              <a:t>39</a:t>
            </a:fld>
            <a:endParaRPr 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DFF913-514C-4969-8476-4FF20160FB06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2AFD04-8D1A-4BAE-BD56-5DD2AD37D745}" type="slidenum">
              <a:rPr lang="en-US" sz="1200"/>
              <a:pPr eaLnBrk="1" hangingPunct="1"/>
              <a:t>40</a:t>
            </a:fld>
            <a:endParaRPr 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708B53D-A3B2-4D27-AC1A-8A182B597288}" type="slidenum">
              <a:rPr lang="en-US" sz="1200"/>
              <a:pPr eaLnBrk="1" hangingPunct="1"/>
              <a:t>41</a:t>
            </a:fld>
            <a:endParaRPr 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33EF95-7E61-4BF2-AE50-C55FEA3D9FA4}" type="slidenum">
              <a:rPr lang="en-US" sz="1200"/>
              <a:pPr eaLnBrk="1" hangingPunct="1"/>
              <a:t>42</a:t>
            </a:fld>
            <a:endParaRPr 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FB5ADA-0F18-430B-A2C7-BF2A694085E6}" type="slidenum">
              <a:rPr lang="en-US" sz="1200"/>
              <a:pPr eaLnBrk="1" hangingPunct="1"/>
              <a:t>43</a:t>
            </a:fld>
            <a:endParaRPr 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6A60607-E415-4E66-9B3B-3E36E3745AC7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B14C41F-14B7-40F8-94AF-B148375CF60B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94D022-DBED-49A1-B33C-D8B332FC939E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EA878AF-C371-4CC6-80EF-652F6AF2EAC9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35F85A4-3E5A-41EA-96AC-A3F9BCCB2BEC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CDBE3-07E4-4B2F-AB6F-8CA0BD50D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1362773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80C49-4F60-4B83-9CC3-4AE074BBC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3239234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B0092-F38F-4FCF-833C-F20C6E024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0802074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2667000" y="3810000"/>
            <a:ext cx="6477000" cy="533400"/>
          </a:xfrm>
          <a:prstGeom prst="rect">
            <a:avLst/>
          </a:prstGeom>
          <a:solidFill>
            <a:srgbClr val="000080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2667000" y="2743200"/>
            <a:ext cx="6477000" cy="914400"/>
          </a:xfrm>
          <a:prstGeom prst="rect">
            <a:avLst/>
          </a:prstGeom>
          <a:solidFill>
            <a:srgbClr val="000080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67000" y="2743200"/>
            <a:ext cx="6477000" cy="9144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3810000"/>
            <a:ext cx="6477000" cy="533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397243643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5207121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80680276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91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91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9007604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8053805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634090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75084593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6460201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8719B-32F9-4A6B-8B03-1551E2FAE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0722193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23117781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7402227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4800"/>
            <a:ext cx="21336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484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3261841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E3E54-CFCA-4B8B-9545-44A6B1CE3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9694297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B6BB8-1E05-40FC-971A-B6EB8A068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3299580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BE82E-747B-41CA-9D56-66D95CB18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399813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8B4DD-57D0-4DAD-A019-EDCFB1D14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550382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7CDD6-902F-4535-82D9-4998AD9D9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9860046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52426-B7A9-475B-815C-0C27DBA79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2388633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F0F46-B98E-4977-8BBB-8117AB02D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49860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fld id="{B382301D-E36D-4B3B-A859-895226284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000080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ChangeArrowheads="1"/>
          </p:cNvSpPr>
          <p:nvPr userDrawn="1"/>
        </p:nvSpPr>
        <p:spPr bwMode="auto">
          <a:xfrm>
            <a:off x="304800" y="1524000"/>
            <a:ext cx="8534400" cy="5029200"/>
          </a:xfrm>
          <a:prstGeom prst="rect">
            <a:avLst/>
          </a:prstGeom>
          <a:solidFill>
            <a:srgbClr val="00008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8860" name="Rectangle 12"/>
          <p:cNvSpPr>
            <a:spLocks noChangeArrowheads="1"/>
          </p:cNvSpPr>
          <p:nvPr userDrawn="1"/>
        </p:nvSpPr>
        <p:spPr bwMode="auto">
          <a:xfrm>
            <a:off x="304800" y="304800"/>
            <a:ext cx="8534400" cy="1066800"/>
          </a:xfrm>
          <a:prstGeom prst="rect">
            <a:avLst/>
          </a:prstGeom>
          <a:solidFill>
            <a:srgbClr val="00008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88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53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600CC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600CC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hyperlink" Target="../Animations/MidLatCycloneppt.html" TargetMode="Externa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hyperlink" Target="../Animations/JetRossbyppt.html" TargetMode="Externa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Mid-Latitude Cyclones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Cyclogenesis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3581400" cy="11969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As Low intensifies &amp; the fronts close together, an occlusion develops.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FIG09_010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499" t="28889" r="1666" b="3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25908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Occluded Front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3581400" cy="11969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 Entire system becomes occluded as warm air is lifted off the ground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2971800" cy="11969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Eventually, the Low pressure dissipates &amp; </a:t>
            </a:r>
            <a:b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storm is over.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Arial" pitchFamily="34" charset="0"/>
                <a:hlinkClick r:id="rId5" action="ppaction://hlinkfile"/>
              </a:rPr>
              <a:t>Midlatitude Cyclones</a:t>
            </a:r>
            <a:endParaRPr lang="en-US" smtClean="0">
              <a:latin typeface="ArialMT" charset="0"/>
            </a:endParaRPr>
          </a:p>
        </p:txBody>
      </p:sp>
    </p:spTree>
    <p:controls>
      <p:control spid="1027" name="ShockwaveFlash1" r:id="rId2" imgW="9142560" imgH="6324480"/>
    </p:controls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Cyclogenesis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On a weather chart, one expects to see variations in:</a:t>
            </a:r>
          </a:p>
          <a:p>
            <a:pPr lvl="1" eaLnBrk="1" hangingPunct="1">
              <a:defRPr/>
            </a:pPr>
            <a:r>
              <a:rPr lang="en-US" dirty="0" smtClean="0"/>
              <a:t>Wind </a:t>
            </a:r>
            <a:r>
              <a:rPr lang="en-US" dirty="0" smtClean="0">
                <a:solidFill>
                  <a:srgbClr val="FFFF00"/>
                </a:solidFill>
              </a:rPr>
              <a:t>Direction</a:t>
            </a:r>
            <a:r>
              <a:rPr lang="en-US" dirty="0" smtClean="0"/>
              <a:t>, </a:t>
            </a:r>
          </a:p>
          <a:p>
            <a:pPr lvl="1" eaLnBrk="1" hangingPunct="1">
              <a:defRPr/>
            </a:pPr>
            <a:r>
              <a:rPr lang="en-US" dirty="0" smtClean="0"/>
              <a:t>Temperature And </a:t>
            </a:r>
          </a:p>
          <a:p>
            <a:pPr lvl="1" eaLnBrk="1" hangingPunct="1">
              <a:defRPr/>
            </a:pPr>
            <a:r>
              <a:rPr lang="en-US" dirty="0" smtClean="0"/>
              <a:t>Pressure </a:t>
            </a:r>
          </a:p>
          <a:p>
            <a:pPr eaLnBrk="1" hangingPunct="1">
              <a:defRPr/>
            </a:pPr>
            <a:r>
              <a:rPr lang="en-US" dirty="0" smtClean="0"/>
              <a:t>These changes stand out to indicate the cyclone.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152400" y="152400"/>
            <a:ext cx="2438400" cy="6308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Probability of Precip. Increases toward the center of Low Pressure</a:t>
            </a:r>
          </a:p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Recall the type of clouds/precip. At each of the two fronts…</a:t>
            </a:r>
          </a:p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Note the wind patterns.  What does this tell us about the source regions of air around this cyclone?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08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Cyclogenesis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We have explained what a Mid-Latitude cyclone is. But how is it formed?</a:t>
            </a:r>
          </a:p>
          <a:p>
            <a:pPr eaLnBrk="1" hangingPunct="1">
              <a:defRPr/>
            </a:pPr>
            <a:r>
              <a:rPr lang="en-US" sz="2800" dirty="0" smtClean="0"/>
              <a:t>Mid-Latitude Cyclones are driven by </a:t>
            </a:r>
            <a:r>
              <a:rPr lang="en-US" sz="2800" dirty="0" smtClean="0">
                <a:solidFill>
                  <a:srgbClr val="FFFF00"/>
                </a:solidFill>
              </a:rPr>
              <a:t>Dynamic</a:t>
            </a:r>
            <a:r>
              <a:rPr lang="en-US" sz="2800" dirty="0" smtClean="0"/>
              <a:t> Low Pressure systems. </a:t>
            </a:r>
          </a:p>
          <a:p>
            <a:pPr lvl="1" eaLnBrk="1" hangingPunct="1">
              <a:defRPr/>
            </a:pPr>
            <a:r>
              <a:rPr lang="en-US" sz="2400" dirty="0" smtClean="0"/>
              <a:t>This is contrary to Tropical Cyclones, which are driven by Thermal Low pressures systems. </a:t>
            </a:r>
          </a:p>
          <a:p>
            <a:pPr eaLnBrk="1" hangingPunct="1">
              <a:defRPr/>
            </a:pPr>
            <a:r>
              <a:rPr lang="en-US" sz="2800" dirty="0" smtClean="0"/>
              <a:t>You’ll recall that we expect to find Dynamic Low pressure where the </a:t>
            </a:r>
            <a:r>
              <a:rPr lang="en-US" sz="2800" dirty="0" err="1" smtClean="0">
                <a:solidFill>
                  <a:srgbClr val="FFFF00"/>
                </a:solidFill>
              </a:rPr>
              <a:t>Ferrel</a:t>
            </a:r>
            <a:r>
              <a:rPr lang="en-US" sz="2800" dirty="0" smtClean="0"/>
              <a:t> and Polar cells meet.</a:t>
            </a:r>
          </a:p>
          <a:p>
            <a:pPr lvl="1" eaLnBrk="1" hangingPunct="1">
              <a:defRPr/>
            </a:pPr>
            <a:r>
              <a:rPr lang="en-US" sz="2400" dirty="0" smtClean="0"/>
              <a:t>Hence, the Polar Front Theory of </a:t>
            </a:r>
            <a:r>
              <a:rPr lang="en-US" sz="2400" dirty="0" err="1" smtClean="0"/>
              <a:t>Cyclogenesis</a:t>
            </a:r>
            <a:endParaRPr lang="en-US" sz="2400" dirty="0" smtClean="0"/>
          </a:p>
          <a:p>
            <a:pPr lvl="1" eaLnBrk="1" hangingPunct="1">
              <a:defRPr/>
            </a:pPr>
            <a:r>
              <a:rPr lang="en-US" sz="2400" dirty="0" smtClean="0"/>
              <a:t>However, the formation of Dynamic Lows are not exclusive to this Latitude!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Cyclogenesis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You’ll recall that both Low and High pressure systems can be formed dynamically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This is the result of upper level winds: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Converging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Diverging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This, in turn, is the result of upper level winds entering and exiting waves of troughs and ridges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These circle the Earth in a global pattern known as </a:t>
            </a:r>
            <a:r>
              <a:rPr lang="en-US" dirty="0" err="1" smtClean="0">
                <a:solidFill>
                  <a:srgbClr val="FFFF00"/>
                </a:solidFill>
              </a:rPr>
              <a:t>Rossby</a:t>
            </a:r>
            <a:r>
              <a:rPr lang="en-US" dirty="0" smtClean="0"/>
              <a:t> Waves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Mid-Latitude Cyclones Outline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Definitions</a:t>
            </a:r>
          </a:p>
          <a:p>
            <a:pPr eaLnBrk="1" hangingPunct="1">
              <a:defRPr/>
            </a:pPr>
            <a:r>
              <a:rPr lang="en-US" sz="4000" smtClean="0"/>
              <a:t>Cyclogenesis</a:t>
            </a:r>
          </a:p>
          <a:p>
            <a:pPr lvl="1" eaLnBrk="1" hangingPunct="1">
              <a:defRPr/>
            </a:pPr>
            <a:r>
              <a:rPr lang="en-US" sz="3600" smtClean="0"/>
              <a:t>Polar Front Theory of Cyclogenesis</a:t>
            </a:r>
          </a:p>
          <a:p>
            <a:pPr lvl="1" eaLnBrk="1" hangingPunct="1">
              <a:defRPr/>
            </a:pPr>
            <a:r>
              <a:rPr lang="en-US" sz="3600" smtClean="0"/>
              <a:t>Conveyor Belt Model</a:t>
            </a:r>
          </a:p>
          <a:p>
            <a:pPr lvl="1" eaLnBrk="1" hangingPunct="1">
              <a:defRPr/>
            </a:pPr>
            <a:r>
              <a:rPr lang="en-US" sz="3600" smtClean="0"/>
              <a:t>Example of Mid-lat cyclone…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Arial" pitchFamily="34" charset="0"/>
                <a:hlinkClick r:id="rId5" action="ppaction://hlinkfile"/>
              </a:rPr>
              <a:t>The Jet Stream and Rossby Waves</a:t>
            </a:r>
            <a:endParaRPr lang="en-US" smtClean="0">
              <a:latin typeface="ArialMT" charset="0"/>
            </a:endParaRPr>
          </a:p>
        </p:txBody>
      </p:sp>
    </p:spTree>
    <p:controls>
      <p:control spid="2051" name="ShockwaveFlash1" r:id="rId2" imgW="9142560" imgH="6324480"/>
    </p:controls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FIG10_0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Vorticity</a:t>
            </a:r>
            <a:endParaRPr lang="en-US" dirty="0" smtClean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Vorticity</a:t>
            </a:r>
            <a:r>
              <a:rPr lang="en-US" dirty="0" smtClean="0"/>
              <a:t>: Measure of the amount “spin”</a:t>
            </a:r>
          </a:p>
          <a:p>
            <a:pPr eaLnBrk="1" hangingPunct="1">
              <a:defRPr/>
            </a:pPr>
            <a:r>
              <a:rPr lang="en-US" dirty="0" smtClean="0"/>
              <a:t>Something that spins with the earth or counter-clockwise is considered positive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Absolute</a:t>
            </a:r>
            <a:r>
              <a:rPr lang="en-US" dirty="0" smtClean="0"/>
              <a:t> </a:t>
            </a:r>
            <a:r>
              <a:rPr lang="en-US" dirty="0" err="1" smtClean="0"/>
              <a:t>Vorticity</a:t>
            </a:r>
            <a:r>
              <a:rPr lang="en-US" dirty="0" smtClean="0"/>
              <a:t> is total spin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Relative</a:t>
            </a:r>
            <a:r>
              <a:rPr lang="en-US" dirty="0" smtClean="0"/>
              <a:t> </a:t>
            </a:r>
            <a:r>
              <a:rPr lang="en-US" dirty="0" err="1" smtClean="0"/>
              <a:t>Vorticty</a:t>
            </a:r>
            <a:r>
              <a:rPr lang="en-US" dirty="0" smtClean="0"/>
              <a:t> is spin relative to earth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Earth</a:t>
            </a:r>
            <a:r>
              <a:rPr lang="en-US" dirty="0" smtClean="0"/>
              <a:t> </a:t>
            </a:r>
            <a:r>
              <a:rPr lang="en-US" dirty="0" err="1" smtClean="0"/>
              <a:t>Vorticity</a:t>
            </a:r>
            <a:r>
              <a:rPr lang="en-US" dirty="0" smtClean="0"/>
              <a:t> is spin of earth</a:t>
            </a:r>
          </a:p>
          <a:p>
            <a:pPr eaLnBrk="1" hangingPunct="1">
              <a:defRPr/>
            </a:pPr>
            <a:r>
              <a:rPr lang="en-US" dirty="0" smtClean="0"/>
              <a:t>Absolute </a:t>
            </a:r>
            <a:r>
              <a:rPr lang="en-US" dirty="0" err="1" smtClean="0"/>
              <a:t>Vorticity</a:t>
            </a:r>
            <a:r>
              <a:rPr lang="en-US" dirty="0" smtClean="0"/>
              <a:t> = Relative </a:t>
            </a:r>
            <a:r>
              <a:rPr lang="en-US" dirty="0" err="1" smtClean="0"/>
              <a:t>Vorticity</a:t>
            </a:r>
            <a:r>
              <a:rPr lang="en-US" dirty="0" smtClean="0"/>
              <a:t> + Earth </a:t>
            </a:r>
            <a:r>
              <a:rPr lang="en-US" dirty="0" err="1" smtClean="0"/>
              <a:t>Vorticity</a:t>
            </a:r>
            <a:endParaRPr 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Vorticity</a:t>
            </a:r>
            <a:endParaRPr lang="en-US" dirty="0" smtClean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Cyclones have </a:t>
            </a:r>
            <a:r>
              <a:rPr lang="en-US" dirty="0" smtClean="0">
                <a:solidFill>
                  <a:srgbClr val="FFFF00"/>
                </a:solidFill>
              </a:rPr>
              <a:t>positive</a:t>
            </a:r>
            <a:r>
              <a:rPr lang="en-US" dirty="0" smtClean="0"/>
              <a:t> relative </a:t>
            </a:r>
            <a:r>
              <a:rPr lang="en-US" dirty="0" err="1" smtClean="0"/>
              <a:t>vorticity</a:t>
            </a:r>
            <a:r>
              <a:rPr lang="en-US" dirty="0" smtClean="0"/>
              <a:t> </a:t>
            </a:r>
          </a:p>
          <a:p>
            <a:pPr eaLnBrk="1" hangingPunct="1">
              <a:defRPr/>
            </a:pPr>
            <a:r>
              <a:rPr lang="en-US" dirty="0" smtClean="0"/>
              <a:t>Anti-cyclones have </a:t>
            </a:r>
            <a:r>
              <a:rPr lang="en-US" dirty="0" smtClean="0">
                <a:solidFill>
                  <a:srgbClr val="FFFF00"/>
                </a:solidFill>
              </a:rPr>
              <a:t>negative</a:t>
            </a:r>
            <a:r>
              <a:rPr lang="en-US" dirty="0" smtClean="0"/>
              <a:t> relative </a:t>
            </a:r>
            <a:r>
              <a:rPr lang="en-US" dirty="0" err="1" smtClean="0"/>
              <a:t>vorticity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Earth </a:t>
            </a:r>
            <a:r>
              <a:rPr lang="en-US" dirty="0" err="1" smtClean="0"/>
              <a:t>vorticity</a:t>
            </a:r>
            <a:r>
              <a:rPr lang="en-US" dirty="0" smtClean="0"/>
              <a:t> zero at equator max at poles</a:t>
            </a:r>
          </a:p>
          <a:p>
            <a:pPr eaLnBrk="1" hangingPunct="1">
              <a:defRPr/>
            </a:pPr>
            <a:r>
              <a:rPr lang="en-US" dirty="0" smtClean="0"/>
              <a:t>If cyclone moves towards equator and it’s absolute </a:t>
            </a:r>
            <a:r>
              <a:rPr lang="en-US" dirty="0" err="1" smtClean="0"/>
              <a:t>vorticity</a:t>
            </a:r>
            <a:r>
              <a:rPr lang="en-US" dirty="0" smtClean="0"/>
              <a:t> is conserved, it’s relative </a:t>
            </a:r>
            <a:r>
              <a:rPr lang="en-US" dirty="0" err="1" smtClean="0"/>
              <a:t>vorticity</a:t>
            </a:r>
            <a:r>
              <a:rPr lang="en-US" dirty="0" smtClean="0"/>
              <a:t> will increase since earth </a:t>
            </a:r>
            <a:r>
              <a:rPr lang="en-US" dirty="0" err="1" smtClean="0"/>
              <a:t>vorticity</a:t>
            </a:r>
            <a:r>
              <a:rPr lang="en-US" dirty="0" smtClean="0"/>
              <a:t> decreases</a:t>
            </a:r>
          </a:p>
          <a:p>
            <a:pPr eaLnBrk="1" hangingPunct="1">
              <a:defRPr/>
            </a:pPr>
            <a:r>
              <a:rPr lang="en-US" dirty="0" smtClean="0"/>
              <a:t>Thus cyclones increase spin as they move </a:t>
            </a:r>
            <a:r>
              <a:rPr lang="en-US" dirty="0" err="1" smtClean="0"/>
              <a:t>equatorward</a:t>
            </a:r>
            <a:r>
              <a:rPr lang="en-US" dirty="0" smtClean="0"/>
              <a:t> and anti-cyclones decrease spin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Rossby</a:t>
            </a:r>
            <a:r>
              <a:rPr lang="en-US" dirty="0" smtClean="0"/>
              <a:t> Waves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Upper Level </a:t>
            </a:r>
            <a:r>
              <a:rPr lang="en-US" dirty="0" err="1" smtClean="0"/>
              <a:t>Westerlies</a:t>
            </a:r>
            <a:r>
              <a:rPr lang="en-US" dirty="0" smtClean="0"/>
              <a:t> do not flow parallel to lines of latitude but pattern of ridge and troughs as </a:t>
            </a:r>
            <a:r>
              <a:rPr lang="en-US" dirty="0" err="1" smtClean="0"/>
              <a:t>Rossby</a:t>
            </a:r>
            <a:r>
              <a:rPr lang="en-US" dirty="0" smtClean="0"/>
              <a:t> waves. WHY?</a:t>
            </a:r>
          </a:p>
          <a:p>
            <a:pPr eaLnBrk="1" hangingPunct="1">
              <a:defRPr/>
            </a:pPr>
            <a:r>
              <a:rPr lang="en-US" dirty="0" smtClean="0"/>
              <a:t>Small </a:t>
            </a:r>
            <a:r>
              <a:rPr lang="en-US" dirty="0" err="1" smtClean="0"/>
              <a:t>pertubation</a:t>
            </a:r>
            <a:r>
              <a:rPr lang="en-US" dirty="0" smtClean="0"/>
              <a:t> </a:t>
            </a:r>
            <a:r>
              <a:rPr lang="en-US" dirty="0" err="1" smtClean="0"/>
              <a:t>equatorward</a:t>
            </a:r>
            <a:r>
              <a:rPr lang="en-US" dirty="0" smtClean="0"/>
              <a:t> increases </a:t>
            </a:r>
            <a:r>
              <a:rPr lang="en-US" dirty="0" err="1" smtClean="0"/>
              <a:t>vorticity</a:t>
            </a:r>
            <a:r>
              <a:rPr lang="en-US" dirty="0" smtClean="0"/>
              <a:t>(counterclockwise) when flow returns </a:t>
            </a:r>
            <a:r>
              <a:rPr lang="en-US" dirty="0" err="1" smtClean="0"/>
              <a:t>poleward</a:t>
            </a:r>
            <a:r>
              <a:rPr lang="en-US" dirty="0" smtClean="0"/>
              <a:t> </a:t>
            </a:r>
            <a:r>
              <a:rPr lang="en-US" dirty="0" err="1" smtClean="0"/>
              <a:t>vorticity</a:t>
            </a:r>
            <a:r>
              <a:rPr lang="en-US" dirty="0" smtClean="0"/>
              <a:t> decreases (clockwise)</a:t>
            </a:r>
          </a:p>
          <a:p>
            <a:pPr eaLnBrk="1" hangingPunct="1">
              <a:defRPr/>
            </a:pPr>
            <a:r>
              <a:rPr lang="en-US" dirty="0" smtClean="0"/>
              <a:t>Wave </a:t>
            </a:r>
            <a:r>
              <a:rPr lang="en-US" dirty="0" err="1" smtClean="0">
                <a:solidFill>
                  <a:srgbClr val="FFFF00"/>
                </a:solidFill>
              </a:rPr>
              <a:t>propates</a:t>
            </a:r>
            <a:r>
              <a:rPr lang="en-US" dirty="0" smtClean="0"/>
              <a:t> depending on wind speed and wavelength and latitude</a:t>
            </a:r>
          </a:p>
          <a:p>
            <a:pPr eaLnBrk="1" hangingPunct="1">
              <a:defRPr/>
            </a:pPr>
            <a:r>
              <a:rPr lang="en-US" dirty="0" smtClean="0"/>
              <a:t>Larger wavelengths, lower latitudes and slower wind speed could lead to </a:t>
            </a:r>
            <a:r>
              <a:rPr lang="en-US" dirty="0" smtClean="0">
                <a:solidFill>
                  <a:srgbClr val="FFFF00"/>
                </a:solidFill>
              </a:rPr>
              <a:t>retrograde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G10_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FIG10_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Cyclogenesis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Thus, Dynamic Lows at the surface may be initiated and maintained by diverging air aloft, just downwind of trough axes.</a:t>
            </a:r>
          </a:p>
          <a:p>
            <a:pPr lvl="1" eaLnBrk="1" hangingPunct="1">
              <a:defRPr/>
            </a:pPr>
            <a:r>
              <a:rPr lang="en-US" sz="2400" dirty="0" smtClean="0"/>
              <a:t>Convergence and Divergence will be greatest where winds are their fastest.</a:t>
            </a:r>
          </a:p>
          <a:p>
            <a:pPr lvl="1" eaLnBrk="1" hangingPunct="1">
              <a:defRPr/>
            </a:pPr>
            <a:r>
              <a:rPr lang="en-US" sz="2400" dirty="0" smtClean="0"/>
              <a:t>Naturally, we’d expect winds to be their fastest within the Polar Jet Stream.</a:t>
            </a:r>
          </a:p>
          <a:p>
            <a:pPr eaLnBrk="1" hangingPunct="1">
              <a:defRPr/>
            </a:pP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FF00"/>
                </a:solidFill>
              </a:rPr>
              <a:t>position</a:t>
            </a:r>
            <a:r>
              <a:rPr lang="en-US" sz="2800" dirty="0" smtClean="0"/>
              <a:t> of the Polar Jet Stream is determined by undulations in the </a:t>
            </a:r>
            <a:r>
              <a:rPr lang="en-US" sz="2800" dirty="0" err="1" smtClean="0"/>
              <a:t>Rossby</a:t>
            </a:r>
            <a:r>
              <a:rPr lang="en-US" sz="2800" dirty="0" smtClean="0"/>
              <a:t> Waves</a:t>
            </a:r>
          </a:p>
          <a:p>
            <a:pPr lvl="1" eaLnBrk="1" hangingPunct="1">
              <a:defRPr/>
            </a:pPr>
            <a:r>
              <a:rPr lang="en-US" sz="2400" dirty="0" smtClean="0"/>
              <a:t>In turn, this will determine the position of our Dynamic Lows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Cyclogenesis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We have described: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What a Mid-Latitude Cyclone looks like at the surface.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What conditions are required aloft to develop and maintain a Dynamic Low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However, it is important to remember that the atmosphere acts as a whole.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Thus, we must examine the 3-D structure of a Mid-Latitude Cyclone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Apply the </a:t>
            </a:r>
            <a:r>
              <a:rPr lang="en-US" dirty="0" smtClean="0">
                <a:solidFill>
                  <a:srgbClr val="FFFF00"/>
                </a:solidFill>
              </a:rPr>
              <a:t>Conveyor Belt</a:t>
            </a:r>
            <a:r>
              <a:rPr lang="en-US" dirty="0" smtClean="0"/>
              <a:t> Model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Cyclogenesis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Simply the formation of a </a:t>
            </a:r>
            <a:r>
              <a:rPr lang="en-US" sz="2800" dirty="0" smtClean="0">
                <a:solidFill>
                  <a:srgbClr val="FFFF00"/>
                </a:solidFill>
              </a:rPr>
              <a:t>cyclone</a:t>
            </a:r>
            <a:r>
              <a:rPr lang="en-US" sz="2800" dirty="0" smtClean="0"/>
              <a:t>.</a:t>
            </a:r>
          </a:p>
          <a:p>
            <a:pPr eaLnBrk="1" hangingPunct="1">
              <a:defRPr/>
            </a:pPr>
            <a:r>
              <a:rPr lang="en-US" sz="2800" dirty="0" smtClean="0"/>
              <a:t>Mid-Latitude cyclones are found, not surprisingly, within the Earth’s Mid-Latitudes (both hemispheres). Also Known As: </a:t>
            </a:r>
          </a:p>
          <a:p>
            <a:pPr lvl="1" eaLnBrk="1" hangingPunct="1">
              <a:defRPr/>
            </a:pPr>
            <a:r>
              <a:rPr lang="en-US" sz="2400" dirty="0" smtClean="0"/>
              <a:t>Extra-Tropical Cyclones</a:t>
            </a:r>
          </a:p>
          <a:p>
            <a:pPr lvl="1" eaLnBrk="1" hangingPunct="1">
              <a:defRPr/>
            </a:pPr>
            <a:r>
              <a:rPr lang="en-US" sz="2400" dirty="0" smtClean="0"/>
              <a:t>Wave Cyclones</a:t>
            </a:r>
          </a:p>
          <a:p>
            <a:pPr eaLnBrk="1" hangingPunct="1">
              <a:defRPr/>
            </a:pPr>
            <a:r>
              <a:rPr lang="en-US" sz="2800" dirty="0" smtClean="0"/>
              <a:t>These differ from cyclones that are found in the </a:t>
            </a:r>
            <a:r>
              <a:rPr lang="en-US" sz="2800" dirty="0" smtClean="0">
                <a:solidFill>
                  <a:srgbClr val="FFFF00"/>
                </a:solidFill>
              </a:rPr>
              <a:t>Tropics</a:t>
            </a:r>
            <a:r>
              <a:rPr lang="en-US" sz="2800" dirty="0" smtClean="0"/>
              <a:t>:</a:t>
            </a:r>
          </a:p>
          <a:p>
            <a:pPr lvl="1" eaLnBrk="1" hangingPunct="1">
              <a:defRPr/>
            </a:pPr>
            <a:r>
              <a:rPr lang="en-US" sz="2400" dirty="0" smtClean="0"/>
              <a:t>Tropical Depressions, Tropical Storms, Tropical Cyclones, Hurricanes, Typhoons, etc.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Cyclogenesis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Conveyor Belt Model:</a:t>
            </a:r>
          </a:p>
          <a:p>
            <a:pPr lvl="1" eaLnBrk="1" hangingPunct="1">
              <a:defRPr/>
            </a:pPr>
            <a:r>
              <a:rPr lang="en-US" sz="3200" dirty="0" smtClean="0"/>
              <a:t>A conveyor belt describes the flow of air that maintains its structure even as it turns, changing its direction and altitude</a:t>
            </a:r>
          </a:p>
          <a:p>
            <a:pPr lvl="1" eaLnBrk="1" hangingPunct="1">
              <a:defRPr/>
            </a:pPr>
            <a:r>
              <a:rPr lang="en-US" sz="3200" dirty="0" smtClean="0"/>
              <a:t>There are 3 prominent conveyor belts within a Mid-Latitude cyclone:</a:t>
            </a:r>
          </a:p>
          <a:p>
            <a:pPr lvl="2" eaLnBrk="1" hangingPunct="1"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Dry</a:t>
            </a:r>
            <a:r>
              <a:rPr lang="en-US" sz="2800" dirty="0" smtClean="0"/>
              <a:t> – Fast, high altitude wind</a:t>
            </a:r>
          </a:p>
          <a:p>
            <a:pPr lvl="2" eaLnBrk="1" hangingPunct="1"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Warm</a:t>
            </a:r>
            <a:r>
              <a:rPr lang="en-US" sz="2800" dirty="0" smtClean="0"/>
              <a:t> – Blowing from the south at low levels</a:t>
            </a:r>
          </a:p>
          <a:p>
            <a:pPr lvl="2" eaLnBrk="1" hangingPunct="1"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Cold</a:t>
            </a:r>
            <a:r>
              <a:rPr lang="en-US" sz="2800" dirty="0" smtClean="0"/>
              <a:t> – Easterly wind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8675" y="3297238"/>
            <a:ext cx="5775325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5943600" y="228600"/>
            <a:ext cx="3048000" cy="247491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Dry Conveyor Belt</a:t>
            </a:r>
          </a:p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High altitude winds blow generally from the SW along the eastern side of the trough.</a:t>
            </a: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152400" y="3789363"/>
            <a:ext cx="3048000" cy="28400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Swings to the NE above the center of the cyclone. Maintains the Low through Divergence</a:t>
            </a:r>
          </a:p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Prevents air mass mixing</a:t>
            </a:r>
          </a:p>
        </p:txBody>
      </p:sp>
      <p:pic>
        <p:nvPicPr>
          <p:cNvPr id="3277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75325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5943600" y="228600"/>
            <a:ext cx="3048000" cy="22923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Warm Conveyor Belt</a:t>
            </a:r>
          </a:p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Low level, moist air enters from the south</a:t>
            </a:r>
          </a:p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Cools as it rises up the warm front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152400" y="3789363"/>
            <a:ext cx="3048000" cy="247491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Joins up with the westerly flow aloft</a:t>
            </a:r>
          </a:p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Important source of moisture for the storm (clouds, precipitation)</a:t>
            </a:r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8675" y="3297238"/>
            <a:ext cx="5775325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75325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7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7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152400" y="3789363"/>
            <a:ext cx="3048000" cy="28400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Turns to the N and then E as it encounters the westerly winds aloft</a:t>
            </a:r>
          </a:p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Lifting causes precip. In NW part of the storm.</a:t>
            </a:r>
          </a:p>
        </p:txBody>
      </p:sp>
      <p:pic>
        <p:nvPicPr>
          <p:cNvPr id="3481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8675" y="3297238"/>
            <a:ext cx="5775325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75325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5943600" y="228600"/>
            <a:ext cx="3048000" cy="3387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Cold Conveyor Belt</a:t>
            </a:r>
          </a:p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Enters from the east at low levels in the cold air poleward of the warm front</a:t>
            </a:r>
          </a:p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Slowly rises as it travels to the NW part of the storm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9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9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FIG10_016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IG10_011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IG10_011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IG10_012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IG10_012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Cyclogenesis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Polar Front </a:t>
            </a:r>
            <a:r>
              <a:rPr lang="en-US" dirty="0" smtClean="0"/>
              <a:t>Theory Of </a:t>
            </a:r>
            <a:r>
              <a:rPr lang="en-US" dirty="0" err="1" smtClean="0"/>
              <a:t>Cyclogenesis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Implies that all </a:t>
            </a:r>
            <a:br>
              <a:rPr lang="en-US" dirty="0" smtClean="0"/>
            </a:br>
            <a:r>
              <a:rPr lang="en-US" dirty="0" smtClean="0"/>
              <a:t>mid-latitude </a:t>
            </a:r>
            <a:br>
              <a:rPr lang="en-US" dirty="0" smtClean="0"/>
            </a:br>
            <a:r>
              <a:rPr lang="en-US" dirty="0" smtClean="0"/>
              <a:t>cyclones form </a:t>
            </a:r>
            <a:br>
              <a:rPr lang="en-US" dirty="0" smtClean="0"/>
            </a:br>
            <a:r>
              <a:rPr lang="en-US" dirty="0" smtClean="0"/>
              <a:t>along the </a:t>
            </a:r>
            <a:br>
              <a:rPr lang="en-US" dirty="0" smtClean="0"/>
            </a:br>
            <a:r>
              <a:rPr lang="en-US" dirty="0" smtClean="0"/>
              <a:t>polar front.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5</a:t>
            </a:r>
            <a:r>
              <a:rPr lang="en-US" dirty="0" smtClean="0"/>
              <a:t> stages </a:t>
            </a:r>
            <a:br>
              <a:rPr lang="en-US" dirty="0" smtClean="0"/>
            </a:br>
            <a:r>
              <a:rPr lang="en-US" dirty="0" smtClean="0"/>
              <a:t>of cyclone </a:t>
            </a:r>
            <a:br>
              <a:rPr lang="en-US" dirty="0" smtClean="0"/>
            </a:br>
            <a:r>
              <a:rPr lang="en-US" dirty="0" smtClean="0"/>
              <a:t>development</a:t>
            </a:r>
          </a:p>
        </p:txBody>
      </p:sp>
      <p:pic>
        <p:nvPicPr>
          <p:cNvPr id="84997" name="Picture 5" descr="airmass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22500"/>
            <a:ext cx="5143500" cy="42545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IG10_013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IG10_013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IG10_014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026" descr="FIG10_014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152400" y="152400"/>
            <a:ext cx="3581400" cy="11969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At Stationary Polar Front, warm subtropical air meets cold polar air.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3581400" cy="11969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A disruption in the linear boundary, creates a kink &amp; begins rotation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3200400" cy="11969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Low Pressure intensifies as the fronts distinguish themselves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FIG09_010A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499" t="27556" r="1666" b="314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49530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This is known as the ‘Open Stage’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oint of reference design template">
  <a:themeElements>
    <a:clrScheme name="Point of reference design template 12">
      <a:dk1>
        <a:srgbClr val="09817E"/>
      </a:dk1>
      <a:lt1>
        <a:srgbClr val="FFFFFF"/>
      </a:lt1>
      <a:dk2>
        <a:srgbClr val="0281BA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66D6B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int of reference desig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int of reference desig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 of reference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 of reference design templat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 of reference design template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 of reference design template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 of reference design template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 of reference design template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 of reference design template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 of reference design template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 of reference design templat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 of reference design templat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 of reference design template 12">
        <a:dk1>
          <a:srgbClr val="09817E"/>
        </a:dk1>
        <a:lt1>
          <a:srgbClr val="FFFFFF"/>
        </a:lt1>
        <a:dk2>
          <a:srgbClr val="0281BA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66D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2343</TotalTime>
  <Words>974</Words>
  <Application>Microsoft Office PowerPoint</Application>
  <PresentationFormat>On-screen Show (4:3)</PresentationFormat>
  <Paragraphs>149</Paragraphs>
  <Slides>43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Blank Presentation</vt:lpstr>
      <vt:lpstr>Point of reference design template</vt:lpstr>
      <vt:lpstr>Mid-Latitude Cyclones</vt:lpstr>
      <vt:lpstr>Mid-Latitude Cyclones Outline</vt:lpstr>
      <vt:lpstr>Cyclogenesis</vt:lpstr>
      <vt:lpstr>Cyclogenesis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Midlatitude Cyclones</vt:lpstr>
      <vt:lpstr>Cyclogenesis</vt:lpstr>
      <vt:lpstr>Slide 16</vt:lpstr>
      <vt:lpstr>Slide 17</vt:lpstr>
      <vt:lpstr>Cyclogenesis</vt:lpstr>
      <vt:lpstr>Cyclogenesis</vt:lpstr>
      <vt:lpstr>The Jet Stream and Rossby Waves</vt:lpstr>
      <vt:lpstr>Slide 21</vt:lpstr>
      <vt:lpstr>Vorticity</vt:lpstr>
      <vt:lpstr>Vorticity</vt:lpstr>
      <vt:lpstr>Rossby Waves</vt:lpstr>
      <vt:lpstr>Slide 25</vt:lpstr>
      <vt:lpstr>Slide 26</vt:lpstr>
      <vt:lpstr>Cyclogenesis</vt:lpstr>
      <vt:lpstr>Slide 28</vt:lpstr>
      <vt:lpstr>Cyclogenesis</vt:lpstr>
      <vt:lpstr>Cyclogenesis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FAU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Mid-Latitude Cyclones</dc:title>
  <dc:creator>geoggeol</dc:creator>
  <cp:lastModifiedBy>Windows User</cp:lastModifiedBy>
  <cp:revision>55</cp:revision>
  <dcterms:created xsi:type="dcterms:W3CDTF">2001-11-06T17:13:35Z</dcterms:created>
  <dcterms:modified xsi:type="dcterms:W3CDTF">2011-07-21T15:44:57Z</dcterms:modified>
</cp:coreProperties>
</file>